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81" r:id="rId5"/>
    <p:sldMasterId id="2147483693" r:id="rId6"/>
    <p:sldMasterId id="2147483705" r:id="rId7"/>
    <p:sldMasterId id="2147484252" r:id="rId8"/>
  </p:sldMasterIdLst>
  <p:notesMasterIdLst>
    <p:notesMasterId r:id="rId17"/>
  </p:notesMasterIdLst>
  <p:handoutMasterIdLst>
    <p:handoutMasterId r:id="rId18"/>
  </p:handoutMasterIdLst>
  <p:sldIdLst>
    <p:sldId id="499" r:id="rId9"/>
    <p:sldId id="501" r:id="rId10"/>
    <p:sldId id="424" r:id="rId11"/>
    <p:sldId id="426" r:id="rId12"/>
    <p:sldId id="425" r:id="rId13"/>
    <p:sldId id="510" r:id="rId14"/>
    <p:sldId id="476" r:id="rId15"/>
    <p:sldId id="50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3" autoAdjust="0"/>
  </p:normalViewPr>
  <p:slideViewPr>
    <p:cSldViewPr>
      <p:cViewPr varScale="1">
        <p:scale>
          <a:sx n="69" d="100"/>
          <a:sy n="69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26CC8C3-511D-403B-9FB6-2946BE174FB5}" type="datetimeFigureOut">
              <a:rPr lang="en-US"/>
              <a:pPr>
                <a:defRPr/>
              </a:pPr>
              <a:t>10/30/2012</a:t>
            </a:fld>
            <a:endParaRPr lang="en-GB" dirty="0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43FB32-5FC9-4EA4-949D-4F32445048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not subject to amendment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9CF99A-EADF-46A5-95BF-44F72CA3FA86}" type="datetimeFigureOut">
              <a:rPr lang="en-US"/>
              <a:pPr>
                <a:defRPr/>
              </a:pPr>
              <a:t>10/30/2012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Revision 1.00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71B0A9-A2D5-4847-9A84-CA29D4A7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0963"/>
            <a:ext cx="2057400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19800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2100" y="1714500"/>
            <a:ext cx="3662363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863" y="1714500"/>
            <a:ext cx="3663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76322E-4082-4125-8E12-98DCAAA66F42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B2236FD-CF2B-4365-8010-54658B6B70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292100" y="1714500"/>
            <a:ext cx="7478713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53E9D68-D280-4558-B1C4-1E111953E768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092BB41-A53F-4261-A98B-DA7A4BD9C08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61938"/>
            <a:ext cx="7165975" cy="9001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2100" y="1714500"/>
            <a:ext cx="7478713" cy="4525963"/>
          </a:xfrm>
        </p:spPr>
        <p:txBody>
          <a:bodyPr/>
          <a:lstStyle/>
          <a:p>
            <a:pPr lv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0294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7226E3-0AA7-4067-975A-13708A0CF39B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0294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0294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7D30C02-CB8D-48AA-8158-01FA76AC2F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DA2EC-722E-4AB9-8D80-6B97E13BE89A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1280E-B805-494C-8A47-42700F433B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BE7F1-792A-42B2-8463-A4233053BD1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CCC2F-333D-46C2-BD87-64A13938791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8EE4F-828F-46AF-B5FD-A90CBAF80710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71836-B079-4020-94D4-410724BD42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AE405-0929-4496-A671-7C19CC207666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3C569-58B6-44FA-A8E5-7520B13E43C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B6A03-4924-4C6C-9DA8-6AFAB950DFF0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51E43-8890-4B6F-A6B5-C9689913D9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95915-5EBA-4635-9C17-74263C3E7F05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73DD1-014E-4948-9E14-FED7E98A21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36C9D-2B35-4372-997C-823B4A1BD263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47296-84E7-4773-8FBE-E34429FF61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66B73-347B-4399-9235-D69720E73666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397B-1782-4824-A19F-32EE87C87C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059EC-731E-446F-8020-2F75772E2EC3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EE6F4-5F20-45D0-95F3-EF4A52C988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D8AB1-2C60-4B8C-9D5E-C7CBE298B099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E30F9-DEE7-49FD-A440-F853BB8F556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291F4-F1E9-40FC-BE35-ED58E0B25579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1B1A4-87AD-418C-914A-82D6266F49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359AF-7EAF-47A6-81DA-7D30EDC5B255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5DB20-8CDC-4C6F-8B7A-D0DBFAE52D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2E981-7773-4FA7-A5A6-3A895521E836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4B3F7-D964-4CC9-9108-6D986B643B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8C94F-6D1B-4E83-904B-49678827A750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B1E89-8AD5-4FBC-93B9-25D6EF0226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A723-9928-4A29-B202-150E972E4791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E12A1-2C73-4026-A4E8-CE61FDC3A2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B91EF-A882-451F-A167-5C31CA8ADAC4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9E5BA-733F-4235-B429-D02E71A63B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A07B3-6BF4-41CB-B23F-2A1D69AA3D8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B0FDC-2B10-4BA7-A8F4-3C393130EB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0F993-459A-47B0-A509-E5C0D5290D22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7854E-3C66-4B06-B0A4-A11C3875CB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A8E31-CBC1-4EEC-A989-4357533225DF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A04F1-A551-4CF1-A6B9-F43669FA6E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6B7EA-91FE-48CE-BD25-E33181356B31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B68E4-E277-4E11-B2C5-A9C2A83B7E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443DF-41F1-4999-98B3-A8AB9C0A267D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6ACE5-02C6-4366-B967-D9FB3DDBE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260350"/>
            <a:ext cx="2074863" cy="5894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260350"/>
            <a:ext cx="6075362" cy="5894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44219-0DA7-4F34-AAED-B5913B4748D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84826-98B5-4D55-8E2F-505E4E016B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/>
            </a:lvl1pPr>
            <a:lvl2pPr>
              <a:defRPr sz="24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0963"/>
            <a:ext cx="2057400" cy="60452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19800" cy="6045200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92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80963"/>
            <a:ext cx="2058988" cy="6037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0963"/>
            <a:ext cx="6029325" cy="6037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7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Arial Bold 36 Pt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Arial Bold 28 Pt</a:t>
            </a:r>
          </a:p>
          <a:p>
            <a:pPr lvl="1"/>
            <a:r>
              <a:rPr lang="en-GB" smtClean="0"/>
              <a:t>Text – Arial Bold 24 Pt</a:t>
            </a:r>
          </a:p>
          <a:p>
            <a:pPr lvl="2"/>
            <a:r>
              <a:rPr lang="en-GB" smtClean="0"/>
              <a:t>Text – Airal Bold 20 Pt</a:t>
            </a:r>
          </a:p>
          <a:p>
            <a:pPr lvl="2"/>
            <a:endParaRPr lang="en-GB" smtClean="0"/>
          </a:p>
          <a:p>
            <a:pPr lvl="1"/>
            <a:endParaRPr lang="en-GB" smtClean="0"/>
          </a:p>
          <a:p>
            <a:pPr lvl="0"/>
            <a:endParaRPr lang="en-GB" smtClean="0"/>
          </a:p>
        </p:txBody>
      </p:sp>
      <p:pic>
        <p:nvPicPr>
          <p:cNvPr id="1028" name="Picture 7" descr="RAF Logo - White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58775" y="58864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new_01_600x200_trans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548563" y="0"/>
            <a:ext cx="1595437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29" r:id="rId1"/>
    <p:sldLayoutId id="2147486430" r:id="rId2"/>
    <p:sldLayoutId id="2147486431" r:id="rId3"/>
    <p:sldLayoutId id="2147486432" r:id="rId4"/>
    <p:sldLayoutId id="2147486433" r:id="rId5"/>
    <p:sldLayoutId id="2147486434" r:id="rId6"/>
    <p:sldLayoutId id="2147486435" r:id="rId7"/>
    <p:sldLayoutId id="2147486436" r:id="rId8"/>
    <p:sldLayoutId id="2147486437" r:id="rId9"/>
    <p:sldLayoutId id="2147486438" r:id="rId10"/>
    <p:sldLayoutId id="2147486439" r:id="rId11"/>
    <p:sldLayoutId id="2147486440" r:id="rId12"/>
    <p:sldLayoutId id="2147486485" r:id="rId13"/>
    <p:sldLayoutId id="2147486486" r:id="rId14"/>
    <p:sldLayoutId id="214748648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9A66AB72-36BD-4781-B53A-CC36D2B576AD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Times New Roman" pitchFamily="18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88445F0-6B4F-401D-8A40-FE682FCC9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2055" name="Picture 7" descr="RAF_logo_large_rev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288" y="5854700"/>
            <a:ext cx="1655762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41" r:id="rId1"/>
    <p:sldLayoutId id="2147486442" r:id="rId2"/>
    <p:sldLayoutId id="2147486443" r:id="rId3"/>
    <p:sldLayoutId id="2147486444" r:id="rId4"/>
    <p:sldLayoutId id="2147486445" r:id="rId5"/>
    <p:sldLayoutId id="2147486446" r:id="rId6"/>
    <p:sldLayoutId id="2147486447" r:id="rId7"/>
    <p:sldLayoutId id="2147486448" r:id="rId8"/>
    <p:sldLayoutId id="2147486449" r:id="rId9"/>
    <p:sldLayoutId id="2147486450" r:id="rId10"/>
    <p:sldLayoutId id="21474864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60350"/>
            <a:ext cx="7570787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9A4225-46BD-44C1-ADE3-69174A7A95DE}" type="datetimeFigureOut">
              <a:rPr lang="en-GB"/>
              <a:pPr>
                <a:defRPr/>
              </a:pPr>
              <a:t>30/10/2012</a:t>
            </a:fld>
            <a:endParaRPr lang="en-GB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2D5F04E-1FA4-4B1C-A7AC-FA43152BB6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9" name="Picture 7" descr="TDS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15275" y="0"/>
            <a:ext cx="1265238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52" r:id="rId1"/>
    <p:sldLayoutId id="2147486453" r:id="rId2"/>
    <p:sldLayoutId id="2147486454" r:id="rId3"/>
    <p:sldLayoutId id="2147486455" r:id="rId4"/>
    <p:sldLayoutId id="2147486456" r:id="rId5"/>
    <p:sldLayoutId id="2147486457" r:id="rId6"/>
    <p:sldLayoutId id="2147486458" r:id="rId7"/>
    <p:sldLayoutId id="2147486459" r:id="rId8"/>
    <p:sldLayoutId id="2147486460" r:id="rId9"/>
    <p:sldLayoutId id="2147486461" r:id="rId10"/>
    <p:sldLayoutId id="21474864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Univers 55 / Arial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Univers 55 / Arial</a:t>
            </a:r>
          </a:p>
          <a:p>
            <a:pPr lvl="0"/>
            <a:endParaRPr lang="en-GB" smtClean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4101" name="Picture 5" descr="RAF Logo - 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775" y="58864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ds_logo_100x132_clea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61338" y="5738813"/>
            <a:ext cx="7048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63" r:id="rId1"/>
    <p:sldLayoutId id="2147486464" r:id="rId2"/>
    <p:sldLayoutId id="2147486465" r:id="rId3"/>
    <p:sldLayoutId id="2147486466" r:id="rId4"/>
    <p:sldLayoutId id="2147486467" r:id="rId5"/>
    <p:sldLayoutId id="2147486468" r:id="rId6"/>
    <p:sldLayoutId id="2147486469" r:id="rId7"/>
    <p:sldLayoutId id="2147486470" r:id="rId8"/>
    <p:sldLayoutId id="2147486471" r:id="rId9"/>
    <p:sldLayoutId id="2147486472" r:id="rId10"/>
    <p:sldLayoutId id="2147486473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Univers 55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9CAFD7"/>
            </a:gs>
            <a:gs pos="100000">
              <a:srgbClr val="48516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09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Univers 55 / Arial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922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– Univers 55 / Arial</a:t>
            </a:r>
          </a:p>
          <a:p>
            <a:pPr lvl="1"/>
            <a:r>
              <a:rPr lang="en-GB" smtClean="0"/>
              <a:t>  </a:t>
            </a:r>
          </a:p>
          <a:p>
            <a:pPr lvl="0"/>
            <a:endParaRPr lang="en-GB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5125" name="Picture 7" descr="RAF Logo - 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775" y="5988050"/>
            <a:ext cx="144145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/>
          <p:cNvPicPr>
            <a:picLocks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80175" y="5924550"/>
            <a:ext cx="242411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474" r:id="rId1"/>
    <p:sldLayoutId id="2147486475" r:id="rId2"/>
    <p:sldLayoutId id="2147486476" r:id="rId3"/>
    <p:sldLayoutId id="2147486477" r:id="rId4"/>
    <p:sldLayoutId id="2147486478" r:id="rId5"/>
    <p:sldLayoutId id="2147486479" r:id="rId6"/>
    <p:sldLayoutId id="2147486480" r:id="rId7"/>
    <p:sldLayoutId id="2147486481" r:id="rId8"/>
    <p:sldLayoutId id="2147486482" r:id="rId9"/>
    <p:sldLayoutId id="2147486483" r:id="rId10"/>
    <p:sldLayoutId id="214748648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Univers 55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z="1400" smtClean="0">
                <a:latin typeface="Arial" charset="0"/>
              </a:rPr>
              <a:t>Uncontrolled copy not subject to amendment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679950"/>
          </a:xfrm>
        </p:spPr>
        <p:txBody>
          <a:bodyPr/>
          <a:lstStyle/>
          <a:p>
            <a:pPr algn="ctr">
              <a:buFontTx/>
              <a:buNone/>
            </a:pPr>
            <a:endParaRPr lang="en-GB" sz="4800" smtClean="0">
              <a:latin typeface="Arial" charset="0"/>
            </a:endParaRPr>
          </a:p>
          <a:p>
            <a:pPr algn="ctr">
              <a:buFontTx/>
              <a:buNone/>
            </a:pPr>
            <a:endParaRPr lang="en-GB" sz="1200" smtClean="0">
              <a:latin typeface="Arial" charset="0"/>
            </a:endParaRPr>
          </a:p>
          <a:p>
            <a:pPr algn="ctr">
              <a:buFontTx/>
              <a:buNone/>
            </a:pPr>
            <a:endParaRPr lang="en-GB" sz="1200" smtClean="0">
              <a:latin typeface="Arial" charset="0"/>
            </a:endParaRPr>
          </a:p>
          <a:p>
            <a:pPr algn="ctr">
              <a:buFontTx/>
              <a:buNone/>
            </a:pPr>
            <a:r>
              <a:rPr lang="en-GB" sz="4800" smtClean="0">
                <a:latin typeface="Arial" charset="0"/>
              </a:rPr>
              <a:t>Basic Navigation Using Map and Compass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Basic Navigation Using Map and Compass</a:t>
            </a:r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67995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mtClean="0"/>
              <a:t>Learning Outcome 2:</a:t>
            </a:r>
          </a:p>
          <a:p>
            <a:pPr algn="ctr">
              <a:buFontTx/>
              <a:buNone/>
            </a:pPr>
            <a:endParaRPr lang="en-GB" smtClean="0"/>
          </a:p>
          <a:p>
            <a:pPr algn="ctr">
              <a:buFontTx/>
              <a:buNone/>
            </a:pPr>
            <a:r>
              <a:rPr lang="en-GB" smtClean="0"/>
              <a:t>Know the different types of north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Arial" charset="0"/>
              </a:rPr>
              <a:t>True / Grid / Magnetic North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True North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</a:rPr>
              <a:t>and South are at the geographical poles.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Grid North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</a:rPr>
              <a:t>is the direction to which all Ordnance Survey Maps are oriented.  We take our map bearings using Grid North.</a:t>
            </a: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Magnetic North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</a:rPr>
              <a:t>is the direction a compass points to and in the UK it is located approximately 5º West of Grid North.</a:t>
            </a:r>
            <a:endParaRPr lang="en-US" sz="24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Arial" charset="0"/>
              </a:rPr>
              <a:t>Magnetic Variation</a:t>
            </a:r>
            <a:endParaRPr lang="en-US" b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2971800" cy="424815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Arial" pitchFamily="34" charset="0"/>
              </a:rPr>
              <a:t>It is important to understand the relationship between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Grid</a:t>
            </a:r>
            <a:r>
              <a:rPr lang="en-US" sz="2400" dirty="0" smtClean="0">
                <a:latin typeface="Arial" pitchFamily="34" charset="0"/>
              </a:rPr>
              <a:t> &amp;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Mag</a:t>
            </a:r>
            <a:r>
              <a:rPr lang="en-US" sz="2400" dirty="0" smtClean="0">
                <a:latin typeface="Arial" pitchFamily="34" charset="0"/>
              </a:rPr>
              <a:t> north as this will become important when we start to convert bearings to and from a map.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 flipV="1">
            <a:off x="6629400" y="2209800"/>
            <a:ext cx="0" cy="3048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7" name="Line 5"/>
          <p:cNvSpPr>
            <a:spLocks noChangeShapeType="1"/>
          </p:cNvSpPr>
          <p:nvPr/>
        </p:nvSpPr>
        <p:spPr bwMode="auto">
          <a:xfrm>
            <a:off x="6400800" y="2438400"/>
            <a:ext cx="228600" cy="2819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8" name="Line 6"/>
          <p:cNvSpPr>
            <a:spLocks noChangeShapeType="1"/>
          </p:cNvSpPr>
          <p:nvPr/>
        </p:nvSpPr>
        <p:spPr bwMode="auto">
          <a:xfrm flipH="1" flipV="1">
            <a:off x="5791200" y="2438400"/>
            <a:ext cx="838200" cy="2819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 flipV="1">
            <a:off x="6629400" y="2057400"/>
            <a:ext cx="762000" cy="4572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 flipV="1">
            <a:off x="6477000" y="2667000"/>
            <a:ext cx="838200" cy="5334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 flipH="1">
            <a:off x="5334000" y="3200400"/>
            <a:ext cx="68580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7239000" y="19050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True North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239000" y="2438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Grid North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3810000" y="29718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Magnetic North</a:t>
            </a:r>
          </a:p>
        </p:txBody>
      </p:sp>
      <p:sp>
        <p:nvSpPr>
          <p:cNvPr id="95245" name="Line 13"/>
          <p:cNvSpPr>
            <a:spLocks noChangeShapeType="1"/>
          </p:cNvSpPr>
          <p:nvPr/>
        </p:nvSpPr>
        <p:spPr bwMode="auto">
          <a:xfrm rot="1460225" flipV="1">
            <a:off x="6248400" y="3810000"/>
            <a:ext cx="2286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246" name="Line 14"/>
          <p:cNvSpPr>
            <a:spLocks noChangeShapeType="1"/>
          </p:cNvSpPr>
          <p:nvPr/>
        </p:nvSpPr>
        <p:spPr bwMode="auto">
          <a:xfrm flipH="1">
            <a:off x="5257800" y="3962400"/>
            <a:ext cx="990600" cy="5334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953000" y="44196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4º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Arial" charset="0"/>
              </a:rPr>
              <a:t>Magnetic Variation</a:t>
            </a:r>
            <a:endParaRPr lang="en-US" b="1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3276600" cy="3048000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latin typeface="Arial" pitchFamily="34" charset="0"/>
              </a:rPr>
              <a:t>The difference in degrees between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Magnetic (Mag)</a:t>
            </a:r>
            <a:r>
              <a:rPr lang="en-US" sz="2400" dirty="0" smtClean="0">
                <a:latin typeface="Arial" pitchFamily="34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North</a:t>
            </a:r>
            <a:r>
              <a:rPr lang="en-US" sz="2400" dirty="0" smtClean="0">
                <a:latin typeface="Arial" pitchFamily="34" charset="0"/>
              </a:rPr>
              <a:t> and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Grid North</a:t>
            </a:r>
            <a:r>
              <a:rPr lang="en-US" sz="2400" dirty="0" smtClean="0">
                <a:latin typeface="Arial" pitchFamily="34" charset="0"/>
              </a:rPr>
              <a:t> is referred to as the Magnetic Variation (usually 5º West in UK.)</a:t>
            </a:r>
          </a:p>
          <a:p>
            <a:pPr>
              <a:defRPr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91140" name="Line 4"/>
          <p:cNvSpPr>
            <a:spLocks noChangeShapeType="1"/>
          </p:cNvSpPr>
          <p:nvPr/>
        </p:nvSpPr>
        <p:spPr bwMode="auto">
          <a:xfrm flipV="1">
            <a:off x="6629400" y="2209800"/>
            <a:ext cx="0" cy="3048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diamond" w="med" len="med"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>
            <a:off x="6400800" y="2438400"/>
            <a:ext cx="228600" cy="2819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 flipH="1" flipV="1">
            <a:off x="5791200" y="2438400"/>
            <a:ext cx="838200" cy="2819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 flipV="1">
            <a:off x="6629400" y="2057400"/>
            <a:ext cx="762000" cy="457200"/>
          </a:xfrm>
          <a:prstGeom prst="lin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49" name="Line 13"/>
          <p:cNvSpPr>
            <a:spLocks noChangeShapeType="1"/>
          </p:cNvSpPr>
          <p:nvPr/>
        </p:nvSpPr>
        <p:spPr bwMode="auto">
          <a:xfrm flipV="1">
            <a:off x="6477000" y="2667000"/>
            <a:ext cx="838200" cy="5334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H="1">
            <a:off x="5334000" y="3200400"/>
            <a:ext cx="685800" cy="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7239000" y="19050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True North</a:t>
            </a:r>
          </a:p>
        </p:txBody>
      </p:sp>
      <p:sp>
        <p:nvSpPr>
          <p:cNvPr id="13323" name="Text Box 16"/>
          <p:cNvSpPr txBox="1">
            <a:spLocks noChangeArrowheads="1"/>
          </p:cNvSpPr>
          <p:nvPr/>
        </p:nvSpPr>
        <p:spPr bwMode="auto">
          <a:xfrm>
            <a:off x="7239000" y="243840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Grid North</a:t>
            </a:r>
          </a:p>
        </p:txBody>
      </p:sp>
      <p:sp>
        <p:nvSpPr>
          <p:cNvPr id="13324" name="Text Box 17"/>
          <p:cNvSpPr txBox="1">
            <a:spLocks noChangeArrowheads="1"/>
          </p:cNvSpPr>
          <p:nvPr/>
        </p:nvSpPr>
        <p:spPr bwMode="auto">
          <a:xfrm>
            <a:off x="3810000" y="2971800"/>
            <a:ext cx="160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Magnetic North</a:t>
            </a:r>
          </a:p>
        </p:txBody>
      </p:sp>
      <p:sp>
        <p:nvSpPr>
          <p:cNvPr id="91155" name="Line 19"/>
          <p:cNvSpPr>
            <a:spLocks noChangeShapeType="1"/>
          </p:cNvSpPr>
          <p:nvPr/>
        </p:nvSpPr>
        <p:spPr bwMode="auto">
          <a:xfrm rot="1662945" flipV="1">
            <a:off x="6248400" y="3810000"/>
            <a:ext cx="22860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 flipH="1">
            <a:off x="5257800" y="3962400"/>
            <a:ext cx="990600" cy="533400"/>
          </a:xfrm>
          <a:prstGeom prst="line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27" name="Text Box 22"/>
          <p:cNvSpPr txBox="1">
            <a:spLocks noChangeArrowheads="1"/>
          </p:cNvSpPr>
          <p:nvPr/>
        </p:nvSpPr>
        <p:spPr bwMode="auto">
          <a:xfrm>
            <a:off x="4953000" y="44196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</a:rPr>
              <a:t>5º</a:t>
            </a:r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Magnetic North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692275" y="5229225"/>
            <a:ext cx="5688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>
                <a:solidFill>
                  <a:srgbClr val="FFFF00"/>
                </a:solidFill>
              </a:rPr>
              <a:t>The 3 North Poles as shown on an OS map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412875"/>
            <a:ext cx="4391025" cy="367665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r>
              <a:rPr lang="en-GB" smtClean="0">
                <a:latin typeface="Arial" charset="0"/>
              </a:rPr>
              <a:t>Magnetic North</a:t>
            </a:r>
          </a:p>
        </p:txBody>
      </p:sp>
      <p:pic>
        <p:nvPicPr>
          <p:cNvPr id="15363" name="Picture 2" descr="C:\Documents and Settings\ph\Desktop\ACO trg DVDs 3 May 10\DVD 2\Basic Nav\Basic Nav presentations\Basic Nav images\02-14 Magnetic Nort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63713" y="908050"/>
            <a:ext cx="5845175" cy="4946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80963"/>
            <a:ext cx="8229600" cy="684212"/>
          </a:xfrm>
        </p:spPr>
        <p:txBody>
          <a:bodyPr/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4679950"/>
          </a:xfrm>
        </p:spPr>
        <p:txBody>
          <a:bodyPr/>
          <a:lstStyle/>
          <a:p>
            <a:pPr>
              <a:buFontTx/>
              <a:buNone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30000"/>
          </a:spcBef>
          <a:spcAft>
            <a:spcPct val="0"/>
          </a:spcAft>
          <a:buClrTx/>
          <a:buSzTx/>
          <a:buFontTx/>
          <a:buChar char="•"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owerPoint_CloudTDS">
  <a:themeElements>
    <a:clrScheme name="PowerPoint_CloudTD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_CloudT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PowerPoint_CloudTD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CloudTD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CloudTD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VW">
  <a:themeElements>
    <a:clrScheme name="1_TV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VW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TV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V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V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DS Background Black Text">
  <a:themeElements>
    <a:clrScheme name="TDS_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DS_Blue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Univers 55" pitchFamily="34" charset="0"/>
            <a:cs typeface="Arial" charset="0"/>
          </a:defRPr>
        </a:defPPr>
      </a:lstStyle>
    </a:lnDef>
  </a:objectDefaults>
  <a:extraClrSchemeLst>
    <a:extraClrScheme>
      <a:clrScheme name="TDS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S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S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99FF66"/>
      </a:hlink>
      <a:folHlink>
        <a:srgbClr val="99CC00"/>
      </a:folHlink>
    </a:clrScheme>
    <a:fontScheme name="1_Default Design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99FF66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1A1B873E5004B94AE46E79AE3D8AC" ma:contentTypeVersion="2" ma:contentTypeDescription="Create a new document." ma:contentTypeScope="" ma:versionID="3cfe4ee8a722ff74ad78c1a952a6e9e8">
  <xsd:schema xmlns:xsd="http://www.w3.org/2001/XMLSchema" xmlns:p="http://schemas.microsoft.com/office/2006/metadata/properties" targetNamespace="http://schemas.microsoft.com/office/2006/metadata/properties" ma:root="true" ma:fieldsID="798677ef9a9e498f074dd1fb301398f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7B54966-EF1D-4C7C-A420-A4B1BB3536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193AD8-BA72-4756-BB1D-033C67C743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33328C8-05B0-4517-BAA0-6D38317C4C6E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TDSU</Template>
  <TotalTime>1454</TotalTime>
  <Words>178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Univers 55</vt:lpstr>
      <vt:lpstr>Times New Roman</vt:lpstr>
      <vt:lpstr>Comic Sans MS</vt:lpstr>
      <vt:lpstr>1_Default Design</vt:lpstr>
      <vt:lpstr>PowerPoint_CloudTDS</vt:lpstr>
      <vt:lpstr>1_TVW</vt:lpstr>
      <vt:lpstr>TDS Background Black Text</vt:lpstr>
      <vt:lpstr>2_Default Design</vt:lpstr>
      <vt:lpstr>Uncontrolled copy not subject to amendment</vt:lpstr>
      <vt:lpstr>Basic Navigation Using Map and Compass</vt:lpstr>
      <vt:lpstr>True / Grid / Magnetic North</vt:lpstr>
      <vt:lpstr>Magnetic Variation</vt:lpstr>
      <vt:lpstr>Magnetic Variation</vt:lpstr>
      <vt:lpstr>Magnetic North</vt:lpstr>
      <vt:lpstr>Magnetic North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Nav LO2</dc:title>
  <dc:creator>CTO</dc:creator>
  <cp:lastModifiedBy>Andy &amp; Wendy</cp:lastModifiedBy>
  <cp:revision>223</cp:revision>
  <dcterms:created xsi:type="dcterms:W3CDTF">2008-10-04T08:46:56Z</dcterms:created>
  <dcterms:modified xsi:type="dcterms:W3CDTF">2012-10-30T18:51:31Z</dcterms:modified>
</cp:coreProperties>
</file>